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458" r:id="rId3"/>
    <p:sldId id="497" r:id="rId4"/>
    <p:sldId id="482" r:id="rId5"/>
    <p:sldId id="296" r:id="rId6"/>
    <p:sldId id="504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ABD80-070B-45D0-BB83-AD5B0AA50D20}" v="3" dt="2025-10-29T08:50:49.5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8" y="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ja Långvik" userId="a739747f-3b2a-4108-9d12-1736adc931da" providerId="ADAL" clId="{50270983-EFB5-49FF-AFDA-8AB3B7BDACA0}"/>
    <pc:docChg chg="undo custSel delSld modSld sldOrd">
      <pc:chgData name="Katja Långvik" userId="a739747f-3b2a-4108-9d12-1736adc931da" providerId="ADAL" clId="{50270983-EFB5-49FF-AFDA-8AB3B7BDACA0}" dt="2025-10-29T08:50:49.527" v="3051"/>
      <pc:docMkLst>
        <pc:docMk/>
      </pc:docMkLst>
      <pc:sldChg chg="modSp mod">
        <pc:chgData name="Katja Långvik" userId="a739747f-3b2a-4108-9d12-1736adc931da" providerId="ADAL" clId="{50270983-EFB5-49FF-AFDA-8AB3B7BDACA0}" dt="2025-09-26T07:29:06.467" v="54" actId="6549"/>
        <pc:sldMkLst>
          <pc:docMk/>
          <pc:sldMk cId="3192466279" sldId="257"/>
        </pc:sldMkLst>
      </pc:sldChg>
      <pc:sldChg chg="modSp del mod">
        <pc:chgData name="Katja Långvik" userId="a739747f-3b2a-4108-9d12-1736adc931da" providerId="ADAL" clId="{50270983-EFB5-49FF-AFDA-8AB3B7BDACA0}" dt="2025-09-26T09:16:41.995" v="2927" actId="47"/>
        <pc:sldMkLst>
          <pc:docMk/>
          <pc:sldMk cId="2519707169" sldId="283"/>
        </pc:sldMkLst>
      </pc:sldChg>
      <pc:sldChg chg="modSp mod">
        <pc:chgData name="Katja Långvik" userId="a739747f-3b2a-4108-9d12-1736adc931da" providerId="ADAL" clId="{50270983-EFB5-49FF-AFDA-8AB3B7BDACA0}" dt="2025-10-29T08:48:49.691" v="3042"/>
        <pc:sldMkLst>
          <pc:docMk/>
          <pc:sldMk cId="3309848529" sldId="296"/>
        </pc:sldMkLst>
        <pc:spChg chg="mod">
          <ac:chgData name="Katja Långvik" userId="a739747f-3b2a-4108-9d12-1736adc931da" providerId="ADAL" clId="{50270983-EFB5-49FF-AFDA-8AB3B7BDACA0}" dt="2025-10-29T08:48:49.691" v="3042"/>
          <ac:spMkLst>
            <pc:docMk/>
            <pc:sldMk cId="3309848529" sldId="296"/>
            <ac:spMk id="3" creationId="{4419500B-9776-4B1C-5C0C-B8F24F12E2C1}"/>
          </ac:spMkLst>
        </pc:spChg>
      </pc:sldChg>
      <pc:sldChg chg="modSp mod">
        <pc:chgData name="Katja Långvik" userId="a739747f-3b2a-4108-9d12-1736adc931da" providerId="ADAL" clId="{50270983-EFB5-49FF-AFDA-8AB3B7BDACA0}" dt="2025-09-26T07:35:03.813" v="618" actId="114"/>
        <pc:sldMkLst>
          <pc:docMk/>
          <pc:sldMk cId="4022255618" sldId="458"/>
        </pc:sldMkLst>
      </pc:sldChg>
      <pc:sldChg chg="modSp mod">
        <pc:chgData name="Katja Långvik" userId="a739747f-3b2a-4108-9d12-1736adc931da" providerId="ADAL" clId="{50270983-EFB5-49FF-AFDA-8AB3B7BDACA0}" dt="2025-10-29T08:50:49.527" v="3051"/>
        <pc:sldMkLst>
          <pc:docMk/>
          <pc:sldMk cId="3696080759" sldId="482"/>
        </pc:sldMkLst>
        <pc:spChg chg="mod">
          <ac:chgData name="Katja Långvik" userId="a739747f-3b2a-4108-9d12-1736adc931da" providerId="ADAL" clId="{50270983-EFB5-49FF-AFDA-8AB3B7BDACA0}" dt="2025-10-29T08:50:49.527" v="3051"/>
          <ac:spMkLst>
            <pc:docMk/>
            <pc:sldMk cId="3696080759" sldId="482"/>
            <ac:spMk id="3" creationId="{8611B898-6DC8-C2FF-7EC1-489DBDAB9051}"/>
          </ac:spMkLst>
        </pc:spChg>
      </pc:sldChg>
      <pc:sldChg chg="modSp mod">
        <pc:chgData name="Katja Långvik" userId="a739747f-3b2a-4108-9d12-1736adc931da" providerId="ADAL" clId="{50270983-EFB5-49FF-AFDA-8AB3B7BDACA0}" dt="2025-09-26T07:36:31.835" v="777" actId="20577"/>
        <pc:sldMkLst>
          <pc:docMk/>
          <pc:sldMk cId="3138363616" sldId="497"/>
        </pc:sldMkLst>
      </pc:sldChg>
      <pc:sldChg chg="modSp mod">
        <pc:chgData name="Katja Långvik" userId="a739747f-3b2a-4108-9d12-1736adc931da" providerId="ADAL" clId="{50270983-EFB5-49FF-AFDA-8AB3B7BDACA0}" dt="2025-09-26T09:18:14.014" v="3036" actId="20577"/>
        <pc:sldMkLst>
          <pc:docMk/>
          <pc:sldMk cId="4269505111" sldId="504"/>
        </pc:sldMkLst>
      </pc:sldChg>
      <pc:sldChg chg="modSp del mod ord">
        <pc:chgData name="Katja Långvik" userId="a739747f-3b2a-4108-9d12-1736adc931da" providerId="ADAL" clId="{50270983-EFB5-49FF-AFDA-8AB3B7BDACA0}" dt="2025-10-29T08:47:08.480" v="3041" actId="47"/>
        <pc:sldMkLst>
          <pc:docMk/>
          <pc:sldMk cId="2559619725" sldId="511"/>
        </pc:sldMkLst>
      </pc:sldChg>
      <pc:sldChg chg="del">
        <pc:chgData name="Katja Långvik" userId="a739747f-3b2a-4108-9d12-1736adc931da" providerId="ADAL" clId="{50270983-EFB5-49FF-AFDA-8AB3B7BDACA0}" dt="2025-09-26T09:18:04.790" v="3016" actId="47"/>
        <pc:sldMkLst>
          <pc:docMk/>
          <pc:sldMk cId="3947258460" sldId="512"/>
        </pc:sldMkLst>
      </pc:sldChg>
      <pc:sldChg chg="del">
        <pc:chgData name="Katja Långvik" userId="a739747f-3b2a-4108-9d12-1736adc931da" providerId="ADAL" clId="{50270983-EFB5-49FF-AFDA-8AB3B7BDACA0}" dt="2025-09-26T09:18:05.582" v="3017" actId="47"/>
        <pc:sldMkLst>
          <pc:docMk/>
          <pc:sldMk cId="3681191551" sldId="513"/>
        </pc:sldMkLst>
      </pc:sldChg>
      <pc:sldChg chg="del">
        <pc:chgData name="Katja Långvik" userId="a739747f-3b2a-4108-9d12-1736adc931da" providerId="ADAL" clId="{50270983-EFB5-49FF-AFDA-8AB3B7BDACA0}" dt="2025-09-26T09:16:43.915" v="2929" actId="47"/>
        <pc:sldMkLst>
          <pc:docMk/>
          <pc:sldMk cId="2138216005" sldId="515"/>
        </pc:sldMkLst>
      </pc:sldChg>
      <pc:sldChg chg="del">
        <pc:chgData name="Katja Långvik" userId="a739747f-3b2a-4108-9d12-1736adc931da" providerId="ADAL" clId="{50270983-EFB5-49FF-AFDA-8AB3B7BDACA0}" dt="2025-09-26T09:16:43.243" v="2928" actId="47"/>
        <pc:sldMkLst>
          <pc:docMk/>
          <pc:sldMk cId="2393990265" sldId="516"/>
        </pc:sldMkLst>
      </pc:sldChg>
      <pc:sldChg chg="del">
        <pc:chgData name="Katja Långvik" userId="a739747f-3b2a-4108-9d12-1736adc931da" providerId="ADAL" clId="{50270983-EFB5-49FF-AFDA-8AB3B7BDACA0}" dt="2025-09-26T09:16:44.579" v="2930" actId="47"/>
        <pc:sldMkLst>
          <pc:docMk/>
          <pc:sldMk cId="1432751117" sldId="517"/>
        </pc:sldMkLst>
      </pc:sldChg>
      <pc:sldChg chg="modSp del mod">
        <pc:chgData name="Katja Långvik" userId="a739747f-3b2a-4108-9d12-1736adc931da" providerId="ADAL" clId="{50270983-EFB5-49FF-AFDA-8AB3B7BDACA0}" dt="2025-09-26T09:18:58.666" v="3038" actId="47"/>
        <pc:sldMkLst>
          <pc:docMk/>
          <pc:sldMk cId="820181789" sldId="5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7A1DC-F96A-473F-9577-D241BC53B683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9102E-CE6F-4E0C-AF78-2181A1C2B0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0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FAEB11-9DC8-9197-20EA-5AA934AD17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1911B71-C7DC-9D60-200B-4A22351CF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2D6CE9-3373-9E97-F416-2D31B5A42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7281C9-7004-41D7-2738-C017327B1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C681B9-960F-D537-DE8B-36B4899CA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66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599A69-AE42-D46D-3710-4E25FAF75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60949D6-89D2-4424-CB41-8265078F9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FCF0D3-464F-846B-8B17-9AF5E5B0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C1BD7C-2940-0486-6500-2846CE7EE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0A5893-91AD-08B9-3305-C6B34B23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79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3B16F5E-4960-2E85-8158-12C877AD6E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34FCBA-811E-7FB8-FD26-BD24E8658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195BE3-0391-980F-3BCB-06FF08C21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BE2E7B-C1FD-85FF-0344-D4D9E622B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603A23-FCF9-ACB1-9996-250991C11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726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6DF215-F74F-4793-894F-BD2D5CAD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B405E8-BB6E-9029-662B-8B5642302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CB8DF1-8011-3BBA-30AF-D6947434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22F75C-BE64-BB42-5240-59AA865EA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08E093-E5B1-9A60-6D37-181DE4DF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937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986B94-6501-B80B-A6B0-55E1D44E3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2991B2-B8B2-BA6C-FB23-3B28555B8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77F540-2AA3-8106-06F6-348A0E3F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DE739A-281C-8209-64DF-B23A1F17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F36993-DA9B-8277-BCAC-B85B6F51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70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4895CE-339C-9104-0E73-3C4A20602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598A67-2D94-BDF6-657C-B476CEE4FA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1317BE6-B5E1-EEBE-26B2-91553B5EE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023909-BCB5-F0CC-D830-CACA886EC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73C8D6-E70F-3F4D-2837-0053F5D39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3F8BFC-A147-B30F-40D8-A9F476125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08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6A7F70-8179-B6BD-E553-753C233E6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B131AD-5D7F-2E54-4DE1-7F191A38D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653123C-9A49-4AF4-DF28-EAFF7B56D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AF995D6-16E9-A752-484C-911D10368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018ED3D-DFFD-25AC-EE9C-F1E6EAA19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C1A23FB-B045-4277-88F9-8199DDB88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3DB3321-A40B-CFFC-41CB-9A1FD04FF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2545834-4D3F-70EB-E9D7-83F6829B1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05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85D56A-7DA2-64BA-829C-4D1C0642F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389CD3-B124-3472-8339-5762B7E6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B06333E-32E8-CF8F-0204-0556C765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CDF8CC-770F-DE20-2E66-A61852ED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319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D0ED8E-0E12-E022-435E-2DF8CBB9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7E62C3E-9092-08D5-5C29-71372A98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2B8BA0B-8C24-4425-F425-FCB725E9C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78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084480-60B7-0345-F883-BE6C7FF6A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E1958-9C60-BAB6-1DE1-8B2A5C073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9A80AC-6179-1DE9-C189-77C5380B1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6138119-9D5E-358E-0EA2-2132AC59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538238-BADC-05B9-9240-E88F7AAB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AF09CE-4100-5767-68ED-F0F18366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025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9C262-96CD-B8D2-DE5C-66779F5D0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90F55E8-E54C-2169-67ED-79F6172A4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88E953F-B7A4-E3A7-EB1A-2EB09BEE0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40476C-730F-1CC4-6D96-4C7043311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FFC61B-BB7F-6435-4539-B2779D5F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576234A-1FFB-6631-0FFA-8B77A96C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190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CEB35A1-AB6A-E83A-E69F-D3DF1A869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A8B942-2E4F-1D88-C3C6-210C4CCF7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2261946-54CF-0215-B5FB-B7E1AC006A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85F52-DBA9-4378-B05A-8DA90FF7A8FB}" type="datetimeFigureOut">
              <a:rPr lang="fi-FI" smtClean="0"/>
              <a:t>29.10.2025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733B27-AEBF-DE08-8087-0B2D04FC65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1C167F-002C-9428-BFDB-B1741DBB5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C1376-2491-4C53-991F-3EE81AB4EC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036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etury.fi/fi/artikkelit/article-14832-93890-huomisen-kynnyksella-2025" TargetMode="External"/><Relationship Id="rId2" Type="http://schemas.openxmlformats.org/officeDocument/2006/relationships/hyperlink" Target="https://www.eetury.fi/fi/lausunnot_ja_kannanoto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eetury.fi/fi/etusiv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eetury.fi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BD64B-E7CC-9F80-FCF4-AEB050BF98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3851" y="1128533"/>
            <a:ext cx="10500189" cy="2300467"/>
          </a:xfrm>
        </p:spPr>
        <p:txBody>
          <a:bodyPr>
            <a:normAutofit/>
          </a:bodyPr>
          <a:lstStyle/>
          <a:p>
            <a:r>
              <a:rPr lang="fi-FI" sz="4400" b="1" i="1" kern="100" dirty="0" err="1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Pensionärsförbundens</a:t>
            </a:r>
            <a:r>
              <a:rPr lang="fi-FI" sz="4400" b="1" i="1" kern="100" dirty="0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4400" b="1" i="1" kern="100" dirty="0" err="1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intresseorganisation</a:t>
            </a:r>
            <a:r>
              <a:rPr lang="fi-FI" sz="4400" b="1" i="1" kern="100" dirty="0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 PIO </a:t>
            </a:r>
            <a:r>
              <a:rPr lang="fi-FI" sz="4400" b="1" i="1" kern="100" dirty="0" err="1">
                <a:solidFill>
                  <a:schemeClr val="accent1"/>
                </a:solidFill>
                <a:effectLst/>
                <a:latin typeface="Arial "/>
                <a:ea typeface="Calibri" panose="020F0502020204030204" pitchFamily="34" charset="0"/>
                <a:cs typeface="Calibri" panose="020F0502020204030204" pitchFamily="34" charset="0"/>
              </a:rPr>
              <a:t>rf</a:t>
            </a:r>
            <a:br>
              <a:rPr lang="fi-FI" sz="4400" b="1" i="1" kern="100" dirty="0">
                <a:effectLst/>
                <a:latin typeface="Arial 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i-FI" sz="4400" b="1" i="1" dirty="0">
              <a:latin typeface="Arial 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858057F-9451-6EFC-3B24-00516A479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169757"/>
          </a:xfrm>
        </p:spPr>
        <p:txBody>
          <a:bodyPr>
            <a:normAutofit/>
          </a:bodyPr>
          <a:lstStyle/>
          <a:p>
            <a:endParaRPr lang="fi-FI" i="1" dirty="0">
              <a:solidFill>
                <a:schemeClr val="accent1"/>
              </a:solidFill>
            </a:endParaRP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3270888-FDA5-4DF8-38E2-60D8D5176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5888" y="4775116"/>
            <a:ext cx="5097266" cy="1169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46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8A088E-4D89-2697-A4C7-B3C5A2FA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805"/>
            <a:ext cx="10515600" cy="1184370"/>
          </a:xfrm>
        </p:spPr>
        <p:txBody>
          <a:bodyPr>
            <a:noAutofit/>
          </a:bodyPr>
          <a:lstStyle/>
          <a:p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fungerar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PIO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11B898-6DC8-C2FF-7EC1-489DBDAB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34" y="1804736"/>
            <a:ext cx="9975166" cy="449758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/>
              <a:t>En samarbetsorganisation bestående av sex pensionärsförbund, inte en takorganisation. Varje förbund sköter i sin tur ordförandeskapet för Pensionärsförbundens intresseorganisation PIO för ett år.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400" dirty="0"/>
              <a:t>Ett undantag är KRELLI </a:t>
            </a:r>
            <a:r>
              <a:rPr lang="sv-SE" sz="2400" dirty="0" err="1"/>
              <a:t>Kristilliset</a:t>
            </a:r>
            <a:r>
              <a:rPr lang="sv-SE" sz="2400" dirty="0"/>
              <a:t> </a:t>
            </a:r>
            <a:r>
              <a:rPr lang="sv-SE" sz="2400" dirty="0" err="1"/>
              <a:t>Eläkeläiset</a:t>
            </a:r>
            <a:r>
              <a:rPr lang="sv-SE" sz="2400" dirty="0"/>
              <a:t> </a:t>
            </a:r>
            <a:r>
              <a:rPr lang="sv-SE" sz="2400" dirty="0" err="1"/>
              <a:t>ry</a:t>
            </a:r>
            <a:r>
              <a:rPr lang="sv-SE" sz="2400" dirty="0"/>
              <a:t> som fortlöpande har hand om </a:t>
            </a:r>
            <a:r>
              <a:rPr lang="sv-SE" sz="2400" dirty="0" err="1"/>
              <a:t>PIOs</a:t>
            </a:r>
            <a:r>
              <a:rPr lang="sv-SE" sz="2400" dirty="0"/>
              <a:t> ekonomiredovisning.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sz="2400" dirty="0"/>
              <a:t>År 2025 är Svenska pensionärsförbundet ordförande för PIO.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sv-SE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 err="1"/>
              <a:t>PIOs</a:t>
            </a:r>
            <a:r>
              <a:rPr lang="sv-SE" sz="2400" dirty="0"/>
              <a:t> </a:t>
            </a:r>
            <a:r>
              <a:rPr lang="sv-SE" sz="2400" i="1" dirty="0"/>
              <a:t>styrelse</a:t>
            </a:r>
            <a:r>
              <a:rPr lang="sv-SE" sz="2400" dirty="0"/>
              <a:t> består av de sex förbundens ordföranden och verksamhetsledare.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i="1" dirty="0"/>
              <a:t>Arbetsutskottet</a:t>
            </a:r>
            <a:r>
              <a:rPr lang="sv-SE" sz="2400" dirty="0"/>
              <a:t> bereder </a:t>
            </a:r>
            <a:r>
              <a:rPr lang="sv-SE" sz="2400" dirty="0" err="1"/>
              <a:t>PIOs</a:t>
            </a:r>
            <a:r>
              <a:rPr lang="sv-SE" sz="2400" dirty="0"/>
              <a:t> mötesärenden, utlåtanden med mera. Det består av organisationernas verkställande direktörer.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25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PIO-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förbunden</a:t>
            </a: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7716A446-ED09-4871-AEB6-1D93CCCBB38D}"/>
              </a:ext>
            </a:extLst>
          </p:cNvPr>
          <p:cNvSpPr txBox="1"/>
          <p:nvPr/>
        </p:nvSpPr>
        <p:spPr>
          <a:xfrm>
            <a:off x="2579243" y="2045690"/>
            <a:ext cx="5160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Eläkeliitto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ry</a:t>
            </a:r>
          </a:p>
        </p:txBody>
      </p:sp>
      <p:pic>
        <p:nvPicPr>
          <p:cNvPr id="24" name="Picture 6" descr="http://www.eetury.fi/Site/Data/671/Images/elakelaiset%201959.jpg">
            <a:extLst>
              <a:ext uri="{FF2B5EF4-FFF2-40B4-BE49-F238E27FC236}">
                <a16:creationId xmlns:a16="http://schemas.microsoft.com/office/drawing/2014/main" id="{A6F35721-DC3D-4493-B669-CB30C7788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5136" y="2629720"/>
            <a:ext cx="437213" cy="43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7A4CCA24-7F63-4F72-B906-DE6243B1710D}"/>
              </a:ext>
            </a:extLst>
          </p:cNvPr>
          <p:cNvSpPr txBox="1"/>
          <p:nvPr/>
        </p:nvSpPr>
        <p:spPr>
          <a:xfrm>
            <a:off x="2579243" y="2601507"/>
            <a:ext cx="2314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Eläkeläiset ry</a:t>
            </a:r>
          </a:p>
        </p:txBody>
      </p:sp>
      <p:pic>
        <p:nvPicPr>
          <p:cNvPr id="26" name="Picture 8" descr="http://www.eetury.fi/Site/Data/671/Images/Logopallo%2Bpun%2B5%2Bcm.jpg">
            <a:extLst>
              <a:ext uri="{FF2B5EF4-FFF2-40B4-BE49-F238E27FC236}">
                <a16:creationId xmlns:a16="http://schemas.microsoft.com/office/drawing/2014/main" id="{4E7A61A7-C62A-47D1-AC5C-BF1893CDF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4199" y="3261299"/>
            <a:ext cx="438150" cy="41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F34F919B-4B53-4F0B-AA06-86CB185BDFD4}"/>
              </a:ext>
            </a:extLst>
          </p:cNvPr>
          <p:cNvSpPr txBox="1"/>
          <p:nvPr/>
        </p:nvSpPr>
        <p:spPr>
          <a:xfrm>
            <a:off x="2579243" y="3157324"/>
            <a:ext cx="5266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Eläkkeensaajien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keskusliitto EKL ry</a:t>
            </a:r>
          </a:p>
        </p:txBody>
      </p:sp>
      <p:pic>
        <p:nvPicPr>
          <p:cNvPr id="28" name="Picture 10" descr="http://www.eetury.fi/Site/Data/671/Images/krell.gif">
            <a:extLst>
              <a:ext uri="{FF2B5EF4-FFF2-40B4-BE49-F238E27FC236}">
                <a16:creationId xmlns:a16="http://schemas.microsoft.com/office/drawing/2014/main" id="{EB3FA096-5693-487D-8AA5-8B7ECBB36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6767" y="3835491"/>
            <a:ext cx="455581" cy="45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kstiruutu 28">
            <a:extLst>
              <a:ext uri="{FF2B5EF4-FFF2-40B4-BE49-F238E27FC236}">
                <a16:creationId xmlns:a16="http://schemas.microsoft.com/office/drawing/2014/main" id="{02022C36-AC86-4B30-82D2-5FAEF054CE2B}"/>
              </a:ext>
            </a:extLst>
          </p:cNvPr>
          <p:cNvSpPr txBox="1"/>
          <p:nvPr/>
        </p:nvSpPr>
        <p:spPr>
          <a:xfrm>
            <a:off x="2597560" y="3794804"/>
            <a:ext cx="5248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KRELLI, 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Kristilliset eläkeläiset 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ry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49C06197-7D33-4F0F-9618-4E646645B249}"/>
              </a:ext>
            </a:extLst>
          </p:cNvPr>
          <p:cNvSpPr txBox="1"/>
          <p:nvPr/>
        </p:nvSpPr>
        <p:spPr>
          <a:xfrm>
            <a:off x="2579243" y="4430899"/>
            <a:ext cx="5372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Svenska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pensionärsförbundet</a:t>
            </a:r>
            <a:r>
              <a:rPr kumimoji="0" lang="fi-FI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2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rf</a:t>
            </a:r>
            <a:endParaRPr kumimoji="0" lang="fi-FI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14" descr="http://www.eetury.fi/Site/Data/671/Images/senioriliitto.jpg">
            <a:extLst>
              <a:ext uri="{FF2B5EF4-FFF2-40B4-BE49-F238E27FC236}">
                <a16:creationId xmlns:a16="http://schemas.microsoft.com/office/drawing/2014/main" id="{A13A8DCF-4719-45B3-8001-66EBBAD64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4199" y="5074398"/>
            <a:ext cx="454888" cy="45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kstiruutu 32">
            <a:extLst>
              <a:ext uri="{FF2B5EF4-FFF2-40B4-BE49-F238E27FC236}">
                <a16:creationId xmlns:a16="http://schemas.microsoft.com/office/drawing/2014/main" id="{D5946EF1-F8DF-44E3-887B-4D559EB29C1B}"/>
              </a:ext>
            </a:extLst>
          </p:cNvPr>
          <p:cNvSpPr txBox="1"/>
          <p:nvPr/>
        </p:nvSpPr>
        <p:spPr>
          <a:xfrm>
            <a:off x="2579243" y="5066994"/>
            <a:ext cx="4429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Kansallinen senioriliitto ry</a:t>
            </a:r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8A453B5-8AA1-435F-B8D3-0A87C0564C17}"/>
              </a:ext>
            </a:extLst>
          </p:cNvPr>
          <p:cNvSpPr txBox="1"/>
          <p:nvPr/>
        </p:nvSpPr>
        <p:spPr>
          <a:xfrm>
            <a:off x="7899155" y="2035860"/>
            <a:ext cx="3454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 </a:t>
            </a:r>
            <a:r>
              <a:rPr lang="fi-FI" sz="2800" dirty="0">
                <a:latin typeface="Calibri" panose="020F0502020204030204"/>
              </a:rPr>
              <a:t>853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fi-FI" sz="2800" dirty="0" err="1">
                <a:solidFill>
                  <a:prstClr val="black"/>
                </a:solidFill>
                <a:latin typeface="Calibri" panose="020F0502020204030204"/>
              </a:rPr>
              <a:t>medlemmar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502EEF93-393B-4EBC-8C21-EF7A7911655E}"/>
              </a:ext>
            </a:extLst>
          </p:cNvPr>
          <p:cNvSpPr txBox="1"/>
          <p:nvPr/>
        </p:nvSpPr>
        <p:spPr>
          <a:xfrm>
            <a:off x="7898057" y="2633396"/>
            <a:ext cx="2320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latin typeface="Calibri" panose="020F0502020204030204"/>
              </a:rPr>
              <a:t>16 174 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D2F15DE9-6D7D-4CF8-91DE-FBD7121F1D74}"/>
              </a:ext>
            </a:extLst>
          </p:cNvPr>
          <p:cNvSpPr txBox="1"/>
          <p:nvPr/>
        </p:nvSpPr>
        <p:spPr>
          <a:xfrm>
            <a:off x="7889608" y="3188017"/>
            <a:ext cx="3556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64 422 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036808AE-A12C-44B7-80A6-C1966AFE8BF0}"/>
              </a:ext>
            </a:extLst>
          </p:cNvPr>
          <p:cNvSpPr txBox="1"/>
          <p:nvPr/>
        </p:nvSpPr>
        <p:spPr>
          <a:xfrm>
            <a:off x="7904861" y="3794804"/>
            <a:ext cx="2382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dirty="0">
                <a:solidFill>
                  <a:prstClr val="black"/>
                </a:solidFill>
                <a:latin typeface="Calibri" panose="020F0502020204030204"/>
              </a:rPr>
              <a:t>  3 030</a:t>
            </a: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1475D58E-AC5A-4890-B72D-54E0A39DB1E6}"/>
              </a:ext>
            </a:extLst>
          </p:cNvPr>
          <p:cNvSpPr txBox="1"/>
          <p:nvPr/>
        </p:nvSpPr>
        <p:spPr>
          <a:xfrm>
            <a:off x="7889608" y="4401591"/>
            <a:ext cx="3278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19 831 </a:t>
            </a:r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1CFBEC30-59A7-4F6C-B433-FB174F7D3FEB}"/>
              </a:ext>
            </a:extLst>
          </p:cNvPr>
          <p:cNvSpPr txBox="1"/>
          <p:nvPr/>
        </p:nvSpPr>
        <p:spPr>
          <a:xfrm>
            <a:off x="7889608" y="5037686"/>
            <a:ext cx="2635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25 011 </a:t>
            </a:r>
          </a:p>
        </p:txBody>
      </p:sp>
      <p:pic>
        <p:nvPicPr>
          <p:cNvPr id="5" name="Platshållare för innehåll 4" descr="En bild som visar Teckensnitt, Grafik, logotyp, grafisk design&#10;&#10;AI-genererat innehåll kan vara felaktigt.">
            <a:extLst>
              <a:ext uri="{FF2B5EF4-FFF2-40B4-BE49-F238E27FC236}">
                <a16:creationId xmlns:a16="http://schemas.microsoft.com/office/drawing/2014/main" id="{1F39F27D-5B31-BD8A-22AF-8AB628BCDA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199" y="2060045"/>
            <a:ext cx="436418" cy="41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A4E5EF4C-1875-407C-3C72-409A4A1FBB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19228" y="4430899"/>
            <a:ext cx="690660" cy="5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6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8A088E-4D89-2697-A4C7-B3C5A2FA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574"/>
            <a:ext cx="10515600" cy="1346398"/>
          </a:xfrm>
        </p:spPr>
        <p:txBody>
          <a:bodyPr/>
          <a:lstStyle/>
          <a:p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bevakar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PIO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pensionärers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intressen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11B898-6DC8-C2FF-7EC1-489DBDAB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2" y="1716258"/>
            <a:ext cx="9117037" cy="42680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 err="1">
                <a:cs typeface="Arial" panose="020B0604020202020204" pitchFamily="34" charset="0"/>
                <a:hlinkClick r:id="rId2"/>
              </a:rPr>
              <a:t>Utlåtanden</a:t>
            </a:r>
            <a:r>
              <a:rPr lang="fi-FI" sz="2400" dirty="0">
                <a:cs typeface="Arial" panose="020B0604020202020204" pitchFamily="34" charset="0"/>
                <a:hlinkClick r:id="rId2"/>
              </a:rPr>
              <a:t> </a:t>
            </a:r>
            <a:r>
              <a:rPr lang="fi-FI" sz="2400" dirty="0" err="1">
                <a:cs typeface="Arial" panose="020B0604020202020204" pitchFamily="34" charset="0"/>
                <a:hlinkClick r:id="rId2"/>
              </a:rPr>
              <a:t>och</a:t>
            </a:r>
            <a:r>
              <a:rPr lang="fi-FI" sz="2400" dirty="0">
                <a:cs typeface="Arial" panose="020B0604020202020204" pitchFamily="34" charset="0"/>
                <a:hlinkClick r:id="rId2"/>
              </a:rPr>
              <a:t> </a:t>
            </a:r>
            <a:r>
              <a:rPr lang="fi-FI" sz="2400" dirty="0" err="1">
                <a:cs typeface="Arial" panose="020B0604020202020204" pitchFamily="34" charset="0"/>
                <a:hlinkClick r:id="rId2"/>
              </a:rPr>
              <a:t>ställningstaganden</a:t>
            </a:r>
            <a:r>
              <a:rPr lang="fi-FI" sz="2400" dirty="0">
                <a:cs typeface="Arial" panose="020B0604020202020204" pitchFamily="34" charset="0"/>
                <a:hlinkClick r:id="rId2"/>
              </a:rPr>
              <a:t> (www.eetury.fi)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 err="1">
                <a:cs typeface="Arial" panose="020B0604020202020204" pitchFamily="34" charset="0"/>
                <a:hlinkClick r:id="rId3"/>
              </a:rPr>
              <a:t>På</a:t>
            </a:r>
            <a:r>
              <a:rPr lang="fi-FI" sz="2400" dirty="0">
                <a:cs typeface="Arial" panose="020B0604020202020204" pitchFamily="34" charset="0"/>
                <a:hlinkClick r:id="rId3"/>
              </a:rPr>
              <a:t> </a:t>
            </a:r>
            <a:r>
              <a:rPr lang="fi-FI" sz="2400" dirty="0" err="1">
                <a:cs typeface="Arial" panose="020B0604020202020204" pitchFamily="34" charset="0"/>
                <a:hlinkClick r:id="rId3"/>
              </a:rPr>
              <a:t>tröskeln</a:t>
            </a:r>
            <a:r>
              <a:rPr lang="fi-FI" sz="2400" dirty="0">
                <a:cs typeface="Arial" panose="020B0604020202020204" pitchFamily="34" charset="0"/>
                <a:hlinkClick r:id="rId3"/>
              </a:rPr>
              <a:t> </a:t>
            </a:r>
            <a:r>
              <a:rPr lang="fi-FI" sz="2400" dirty="0" err="1">
                <a:cs typeface="Arial" panose="020B0604020202020204" pitchFamily="34" charset="0"/>
                <a:hlinkClick r:id="rId3"/>
              </a:rPr>
              <a:t>till</a:t>
            </a:r>
            <a:r>
              <a:rPr lang="fi-FI" sz="2400" dirty="0">
                <a:cs typeface="Arial" panose="020B0604020202020204" pitchFamily="34" charset="0"/>
                <a:hlinkClick r:id="rId3"/>
              </a:rPr>
              <a:t> </a:t>
            </a:r>
            <a:r>
              <a:rPr lang="fi-FI" sz="2400" dirty="0" err="1">
                <a:cs typeface="Arial" panose="020B0604020202020204" pitchFamily="34" charset="0"/>
                <a:hlinkClick r:id="rId3"/>
              </a:rPr>
              <a:t>morgondagen</a:t>
            </a:r>
            <a:r>
              <a:rPr lang="fi-FI" sz="2400" dirty="0">
                <a:cs typeface="Arial" panose="020B0604020202020204" pitchFamily="34" charset="0"/>
                <a:hlinkClick r:id="rId3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undersökning</a:t>
            </a:r>
            <a:r>
              <a:rPr lang="fi-FI" sz="2400" dirty="0">
                <a:cs typeface="Arial" panose="020B0604020202020204" pitchFamily="34" charset="0"/>
              </a:rPr>
              <a:t> (</a:t>
            </a:r>
            <a:r>
              <a:rPr lang="fi-FI" sz="2400" dirty="0" err="1">
                <a:cs typeface="Arial" panose="020B0604020202020204" pitchFamily="34" charset="0"/>
              </a:rPr>
              <a:t>på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finska</a:t>
            </a:r>
            <a:r>
              <a:rPr lang="fi-FI" sz="2400" dirty="0">
                <a:cs typeface="Arial" panose="020B0604020202020204" pitchFamily="34" charset="0"/>
              </a:rPr>
              <a:t>) </a:t>
            </a:r>
            <a:r>
              <a:rPr lang="fi-FI" sz="2400" dirty="0" err="1">
                <a:cs typeface="Arial" panose="020B0604020202020204" pitchFamily="34" charset="0"/>
              </a:rPr>
              <a:t>vart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tredje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år</a:t>
            </a:r>
            <a:r>
              <a:rPr lang="fi-FI" sz="2400" dirty="0">
                <a:cs typeface="Arial" panose="020B0604020202020204" pitchFamily="34" charset="0"/>
              </a:rPr>
              <a:t> </a:t>
            </a:r>
          </a:p>
          <a:p>
            <a:r>
              <a:rPr lang="fi-FI" sz="2400" dirty="0" err="1">
                <a:cs typeface="Arial" panose="020B0604020202020204" pitchFamily="34" charset="0"/>
              </a:rPr>
              <a:t>Regionala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samarbeten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 err="1">
                <a:cs typeface="Arial" panose="020B0604020202020204" pitchFamily="34" charset="0"/>
              </a:rPr>
              <a:t>Regionala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pensionärsparlament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 err="1">
                <a:cs typeface="Arial" panose="020B0604020202020204" pitchFamily="34" charset="0"/>
              </a:rPr>
              <a:t>Möten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och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informationsutbyte</a:t>
            </a:r>
            <a:endParaRPr lang="fi-FI" sz="2400" dirty="0">
              <a:cs typeface="Arial" panose="020B0604020202020204" pitchFamily="34" charset="0"/>
            </a:endParaRPr>
          </a:p>
          <a:p>
            <a:r>
              <a:rPr lang="fi-FI" sz="2400" dirty="0" err="1">
                <a:cs typeface="Arial" panose="020B0604020202020204" pitchFamily="34" charset="0"/>
              </a:rPr>
              <a:t>Valpanel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och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gemensamma</a:t>
            </a:r>
            <a:r>
              <a:rPr lang="fi-FI" sz="2400" dirty="0">
                <a:cs typeface="Arial" panose="020B0604020202020204" pitchFamily="34" charset="0"/>
              </a:rPr>
              <a:t> </a:t>
            </a:r>
            <a:r>
              <a:rPr lang="fi-FI" sz="2400" dirty="0" err="1">
                <a:cs typeface="Arial" panose="020B0604020202020204" pitchFamily="34" charset="0"/>
              </a:rPr>
              <a:t>valmålsättningar</a:t>
            </a:r>
            <a:r>
              <a:rPr lang="fi-FI" sz="2400" dirty="0">
                <a:cs typeface="Arial" panose="020B0604020202020204" pitchFamily="34" charset="0"/>
              </a:rPr>
              <a:t>:</a:t>
            </a:r>
          </a:p>
          <a:p>
            <a:pPr lvl="1"/>
            <a:r>
              <a:rPr lang="fi-FI" dirty="0">
                <a:cs typeface="Arial" panose="020B0604020202020204" pitchFamily="34" charset="0"/>
              </a:rPr>
              <a:t>EU-</a:t>
            </a:r>
            <a:r>
              <a:rPr lang="fi-FI" dirty="0" err="1">
                <a:cs typeface="Arial" panose="020B0604020202020204" pitchFamily="34" charset="0"/>
              </a:rPr>
              <a:t>val</a:t>
            </a:r>
            <a:r>
              <a:rPr lang="fi-FI" dirty="0">
                <a:cs typeface="Arial" panose="020B0604020202020204" pitchFamily="34" charset="0"/>
              </a:rPr>
              <a:t> 2024 </a:t>
            </a:r>
          </a:p>
          <a:p>
            <a:pPr lvl="1"/>
            <a:r>
              <a:rPr lang="fi-FI" dirty="0" err="1">
                <a:cs typeface="Arial" panose="020B0604020202020204" pitchFamily="34" charset="0"/>
              </a:rPr>
              <a:t>Kommun</a:t>
            </a:r>
            <a:r>
              <a:rPr lang="fi-FI" dirty="0">
                <a:cs typeface="Arial" panose="020B0604020202020204" pitchFamily="34" charset="0"/>
              </a:rPr>
              <a:t>- </a:t>
            </a:r>
            <a:r>
              <a:rPr lang="fi-FI" dirty="0" err="1">
                <a:cs typeface="Arial" panose="020B0604020202020204" pitchFamily="34" charset="0"/>
              </a:rPr>
              <a:t>och</a:t>
            </a:r>
            <a:r>
              <a:rPr lang="fi-FI" dirty="0">
                <a:cs typeface="Arial" panose="020B0604020202020204" pitchFamily="34" charset="0"/>
              </a:rPr>
              <a:t> </a:t>
            </a:r>
            <a:r>
              <a:rPr lang="fi-FI" dirty="0" err="1">
                <a:cs typeface="Arial" panose="020B0604020202020204" pitchFamily="34" charset="0"/>
              </a:rPr>
              <a:t>regionval</a:t>
            </a:r>
            <a:r>
              <a:rPr lang="fi-FI" dirty="0">
                <a:cs typeface="Arial" panose="020B0604020202020204" pitchFamily="34" charset="0"/>
              </a:rPr>
              <a:t> 2025</a:t>
            </a:r>
          </a:p>
          <a:p>
            <a:pPr lvl="1"/>
            <a:r>
              <a:rPr lang="fi-FI" dirty="0" err="1">
                <a:cs typeface="Arial" panose="020B0604020202020204" pitchFamily="34" charset="0"/>
              </a:rPr>
              <a:t>Riksdagsval</a:t>
            </a:r>
            <a:r>
              <a:rPr lang="fi-FI" dirty="0">
                <a:cs typeface="Arial" panose="020B0604020202020204" pitchFamily="34" charset="0"/>
              </a:rPr>
              <a:t> 2027</a:t>
            </a:r>
          </a:p>
          <a:p>
            <a:pPr marL="0" indent="0">
              <a:buNone/>
            </a:pPr>
            <a:endParaRPr lang="fi-FI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608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B593B-B330-733F-FB1F-D9ADC8A47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1059274" cy="1289014"/>
          </a:xfrm>
        </p:spPr>
        <p:txBody>
          <a:bodyPr>
            <a:normAutofit/>
          </a:bodyPr>
          <a:lstStyle/>
          <a:p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Tillförlitlig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för </a:t>
            </a:r>
            <a:r>
              <a:rPr lang="fi-FI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påverkansarbete</a:t>
            </a:r>
            <a:r>
              <a:rPr lang="fi-FI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419500B-9776-4B1C-5C0C-B8F24F12E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987" y="1825624"/>
            <a:ext cx="9896345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>
                <a:cs typeface="Arial" panose="020B0604020202020204" pitchFamily="34" charset="0"/>
                <a:hlinkClick r:id="rId2"/>
              </a:rPr>
              <a:t>Huomisen</a:t>
            </a:r>
            <a:r>
              <a:rPr lang="fi-FI" b="1" dirty="0">
                <a:cs typeface="Arial" panose="020B0604020202020204" pitchFamily="34" charset="0"/>
                <a:hlinkClick r:id="rId2"/>
              </a:rPr>
              <a:t> </a:t>
            </a:r>
            <a:r>
              <a:rPr lang="fi-FI" dirty="0">
                <a:cs typeface="Arial" panose="020B0604020202020204" pitchFamily="34" charset="0"/>
                <a:hlinkClick r:id="rId2"/>
              </a:rPr>
              <a:t>kynnyksellä</a:t>
            </a:r>
            <a:r>
              <a:rPr lang="fi-FI" b="1" dirty="0">
                <a:cs typeface="Arial" panose="020B0604020202020204" pitchFamily="34" charset="0"/>
                <a:hlinkClick r:id="rId2"/>
              </a:rPr>
              <a:t> </a:t>
            </a:r>
            <a:r>
              <a:rPr lang="fi-FI" dirty="0">
                <a:cs typeface="Arial" panose="020B0604020202020204" pitchFamily="34" charset="0"/>
              </a:rPr>
              <a:t>(</a:t>
            </a:r>
            <a:r>
              <a:rPr lang="fi-FI" dirty="0" err="1">
                <a:cs typeface="Arial" panose="020B0604020202020204" pitchFamily="34" charset="0"/>
              </a:rPr>
              <a:t>Verian</a:t>
            </a:r>
            <a:r>
              <a:rPr lang="fi-FI" dirty="0">
                <a:cs typeface="Arial" panose="020B0604020202020204" pitchFamily="34" charset="0"/>
              </a:rPr>
              <a:t>), </a:t>
            </a:r>
            <a:r>
              <a:rPr lang="fi-FI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publicerades</a:t>
            </a:r>
            <a:r>
              <a:rPr lang="fi-FI" dirty="0">
                <a:cs typeface="Arial" panose="020B0604020202020204" pitchFamily="34" charset="0"/>
              </a:rPr>
              <a:t> 17.9.2025. </a:t>
            </a:r>
          </a:p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v-SE" dirty="0">
                <a:cs typeface="Arial"/>
              </a:rPr>
              <a:t>PIO </a:t>
            </a:r>
            <a:r>
              <a:rPr lang="sv-SE" dirty="0" err="1">
                <a:cs typeface="Arial"/>
              </a:rPr>
              <a:t>rf</a:t>
            </a:r>
            <a:r>
              <a:rPr lang="sv-SE" dirty="0">
                <a:cs typeface="Arial"/>
              </a:rPr>
              <a:t> följer upp de äldres välbefinnande och förväntningar med en enkätundersökning vart tredje år.</a:t>
            </a:r>
          </a:p>
          <a:p>
            <a:r>
              <a:rPr lang="sv-SE" dirty="0">
                <a:cs typeface="Arial"/>
              </a:rPr>
              <a:t>Majoriteten (73 %) anser att det förekommer mycket åldersdiskriminering i det finländska samhället.</a:t>
            </a:r>
          </a:p>
          <a:p>
            <a:r>
              <a:rPr lang="sv-SE" dirty="0">
                <a:cs typeface="Arial"/>
              </a:rPr>
              <a:t>Som de största problemen upplevs brister i tillgång till social- och hälsovårdstjänster, låga pensioner och ensamhet.</a:t>
            </a:r>
          </a:p>
          <a:p>
            <a:r>
              <a:rPr lang="sv-SE" dirty="0">
                <a:cs typeface="Arial"/>
              </a:rPr>
              <a:t>God hälsa och välfungerande relationer är de främsta källorna till lycka. De allra flesta personer i åldern 55–84 år anser sig vara relativt lyckliga och nöjda med sitt liv.</a:t>
            </a:r>
          </a:p>
          <a:p>
            <a:r>
              <a:rPr lang="sv-SE" dirty="0">
                <a:cs typeface="Arial"/>
              </a:rPr>
              <a:t>Möjligheten att fungera digitalt ökar livstillfredsställelsen.</a:t>
            </a:r>
            <a:endParaRPr lang="fi-FI" dirty="0"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CC4E99C-00C0-79E8-2B45-C1E852708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421" y="1825624"/>
            <a:ext cx="1187285" cy="118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4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E0108E0A-98E8-7FBD-60B3-D54359A3912F}"/>
              </a:ext>
            </a:extLst>
          </p:cNvPr>
          <p:cNvSpPr txBox="1"/>
          <p:nvPr/>
        </p:nvSpPr>
        <p:spPr>
          <a:xfrm>
            <a:off x="2195613" y="1869952"/>
            <a:ext cx="646501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7200" b="1" i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</a:t>
            </a:r>
            <a:r>
              <a:rPr lang="fi-FI" sz="7200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www.eetury</a:t>
            </a:r>
            <a:r>
              <a:rPr lang="fi-FI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.fi</a:t>
            </a:r>
            <a:endParaRPr lang="fi-FI" sz="2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eetu@eetury.fi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4CF8AF0D-01D7-0526-3296-C80BFE728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555" y="4631436"/>
            <a:ext cx="5102794" cy="11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505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3278</TotalTime>
  <Words>280</Words>
  <Application>Microsoft Office PowerPoint</Application>
  <PresentationFormat>Bredbild</PresentationFormat>
  <Paragraphs>42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Arial </vt:lpstr>
      <vt:lpstr>Calibri</vt:lpstr>
      <vt:lpstr>Calibri Light</vt:lpstr>
      <vt:lpstr>Office-teema</vt:lpstr>
      <vt:lpstr>Pensionärsförbundens intresseorganisation PIO rf </vt:lpstr>
      <vt:lpstr>Hur fungerar PIO rf?</vt:lpstr>
      <vt:lpstr>PIO-förbunden</vt:lpstr>
      <vt:lpstr>Hur bevakar PIO pensionärers intressen?</vt:lpstr>
      <vt:lpstr>Tillförlitlig data för påverkansarbete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ikääntyneellä on lupa odottaa palvelujärjestelmältä?</dc:title>
  <dc:creator>Irene Vuorisalo</dc:creator>
  <cp:lastModifiedBy>Katja Långvik</cp:lastModifiedBy>
  <cp:revision>30</cp:revision>
  <dcterms:created xsi:type="dcterms:W3CDTF">2023-05-10T15:15:17Z</dcterms:created>
  <dcterms:modified xsi:type="dcterms:W3CDTF">2025-10-29T08:50:54Z</dcterms:modified>
</cp:coreProperties>
</file>